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468" r:id="rId2"/>
    <p:sldId id="499" r:id="rId3"/>
    <p:sldId id="501" r:id="rId4"/>
    <p:sldId id="507" r:id="rId5"/>
    <p:sldId id="503" r:id="rId6"/>
    <p:sldId id="504" r:id="rId7"/>
    <p:sldId id="506" r:id="rId8"/>
    <p:sldId id="264" r:id="rId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453889-6362-16EB-51C4-75C5706E0BBE}" v="844" dt="2024-10-04T06:16:09.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667" autoAdjust="0"/>
  </p:normalViewPr>
  <p:slideViewPr>
    <p:cSldViewPr snapToGrid="0">
      <p:cViewPr varScale="1">
        <p:scale>
          <a:sx n="59" d="100"/>
          <a:sy n="59" d="100"/>
        </p:scale>
        <p:origin x="1086"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22/10/2024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22/10/2024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152045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212705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22/10/2024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22/10/2024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149494" y="1806823"/>
            <a:ext cx="7893011" cy="1754326"/>
          </a:xfrm>
          <a:prstGeom prst="rect">
            <a:avLst/>
          </a:prstGeom>
          <a:noFill/>
        </p:spPr>
        <p:txBody>
          <a:bodyPr wrap="square" lIns="91440" tIns="45720" rIns="91440" bIns="45720" rtlCol="0" anchor="t">
            <a:spAutoFit/>
          </a:bodyPr>
          <a:lstStyle/>
          <a:p>
            <a:pPr algn="ctr"/>
            <a:r>
              <a:rPr lang="es-ES" sz="5400" b="1" dirty="0">
                <a:solidFill>
                  <a:schemeClr val="tx1">
                    <a:lumMod val="75000"/>
                    <a:lumOff val="25000"/>
                  </a:schemeClr>
                </a:solidFill>
                <a:latin typeface="Times New Roman" panose="02020603050405020304" pitchFamily="18" charset="0"/>
                <a:ea typeface="+mn-lt"/>
                <a:cs typeface="Times New Roman" panose="02020603050405020304" pitchFamily="18" charset="0"/>
              </a:rPr>
              <a:t>Sistema de </a:t>
            </a:r>
          </a:p>
          <a:p>
            <a:pPr algn="ctr"/>
            <a:r>
              <a:rPr lang="es-ES" sz="5400" b="1" dirty="0">
                <a:solidFill>
                  <a:schemeClr val="tx1">
                    <a:lumMod val="75000"/>
                    <a:lumOff val="25000"/>
                  </a:schemeClr>
                </a:solidFill>
                <a:latin typeface="Times New Roman" panose="02020603050405020304" pitchFamily="18" charset="0"/>
                <a:ea typeface="Calibri"/>
                <a:cs typeface="Times New Roman" panose="02020603050405020304" pitchFamily="18" charset="0"/>
              </a:rPr>
              <a:t>Gestión de inventario</a:t>
            </a:r>
            <a:r>
              <a:rPr lang="es-ES" sz="5400" b="1" dirty="0">
                <a:solidFill>
                  <a:schemeClr val="tx1">
                    <a:lumMod val="75000"/>
                    <a:lumOff val="25000"/>
                  </a:schemeClr>
                </a:solidFill>
                <a:latin typeface="Work Sans"/>
                <a:ea typeface="Calibri"/>
                <a:cs typeface="Calibri"/>
              </a:rPr>
              <a:t>.</a:t>
            </a:r>
          </a:p>
        </p:txBody>
      </p:sp>
      <p:sp>
        <p:nvSpPr>
          <p:cNvPr id="5" name="CuadroTexto 4">
            <a:extLst>
              <a:ext uri="{FF2B5EF4-FFF2-40B4-BE49-F238E27FC236}">
                <a16:creationId xmlns:a16="http://schemas.microsoft.com/office/drawing/2014/main" id="{087108BB-0C4C-6A03-385E-3E94C5B08AA4}"/>
              </a:ext>
            </a:extLst>
          </p:cNvPr>
          <p:cNvSpPr txBox="1"/>
          <p:nvPr/>
        </p:nvSpPr>
        <p:spPr>
          <a:xfrm>
            <a:off x="4675471" y="3561149"/>
            <a:ext cx="3082491" cy="1525418"/>
          </a:xfrm>
          <a:prstGeom prst="rect">
            <a:avLst/>
          </a:prstGeom>
          <a:noFill/>
        </p:spPr>
        <p:txBody>
          <a:bodyPr wrap="square">
            <a:spAutoFit/>
          </a:bodyPr>
          <a:lstStyle/>
          <a:p>
            <a:pPr algn="just">
              <a:lnSpc>
                <a:spcPct val="150000"/>
              </a:lnSpc>
            </a:pPr>
            <a:r>
              <a:rPr lang="es-CO" sz="1600" dirty="0"/>
              <a:t>- </a:t>
            </a:r>
            <a:r>
              <a:rPr lang="es-CO" sz="1600" dirty="0">
                <a:latin typeface="Times New Roman" panose="02020603050405020304" pitchFamily="18" charset="0"/>
                <a:cs typeface="Times New Roman" panose="02020603050405020304" pitchFamily="18" charset="0"/>
              </a:rPr>
              <a:t>Valentina Hoyos Montalvo</a:t>
            </a:r>
          </a:p>
          <a:p>
            <a:pPr algn="just">
              <a:lnSpc>
                <a:spcPct val="150000"/>
              </a:lnSpc>
            </a:pPr>
            <a:r>
              <a:rPr lang="es-CO" sz="1600" dirty="0">
                <a:latin typeface="Times New Roman" panose="02020603050405020304" pitchFamily="18" charset="0"/>
                <a:cs typeface="Times New Roman" panose="02020603050405020304" pitchFamily="18" charset="0"/>
              </a:rPr>
              <a:t>-Katalina </a:t>
            </a:r>
            <a:r>
              <a:rPr lang="es-CO" sz="1600" dirty="0" err="1">
                <a:latin typeface="Times New Roman" panose="02020603050405020304" pitchFamily="18" charset="0"/>
                <a:cs typeface="Times New Roman" panose="02020603050405020304" pitchFamily="18" charset="0"/>
              </a:rPr>
              <a:t>Jissell</a:t>
            </a:r>
            <a:r>
              <a:rPr lang="es-CO" sz="1600" dirty="0">
                <a:latin typeface="Times New Roman" panose="02020603050405020304" pitchFamily="18" charset="0"/>
                <a:cs typeface="Times New Roman" panose="02020603050405020304" pitchFamily="18" charset="0"/>
              </a:rPr>
              <a:t> Antequera Gil</a:t>
            </a:r>
          </a:p>
          <a:p>
            <a:pPr algn="just">
              <a:lnSpc>
                <a:spcPct val="150000"/>
              </a:lnSpc>
            </a:pPr>
            <a:r>
              <a:rPr lang="es-CO" sz="1600" dirty="0">
                <a:latin typeface="Times New Roman" panose="02020603050405020304" pitchFamily="18" charset="0"/>
                <a:cs typeface="Times New Roman" panose="02020603050405020304" pitchFamily="18" charset="0"/>
              </a:rPr>
              <a:t>-</a:t>
            </a:r>
            <a:r>
              <a:rPr lang="es-CO" sz="1600" dirty="0" err="1">
                <a:latin typeface="Times New Roman" panose="02020603050405020304" pitchFamily="18" charset="0"/>
                <a:cs typeface="Times New Roman" panose="02020603050405020304" pitchFamily="18" charset="0"/>
              </a:rPr>
              <a:t>Sebastian</a:t>
            </a:r>
            <a:r>
              <a:rPr lang="es-CO" sz="1600" dirty="0">
                <a:latin typeface="Times New Roman" panose="02020603050405020304" pitchFamily="18" charset="0"/>
                <a:cs typeface="Times New Roman" panose="02020603050405020304" pitchFamily="18" charset="0"/>
              </a:rPr>
              <a:t> Camilo </a:t>
            </a:r>
            <a:r>
              <a:rPr lang="es-CO" sz="1600" dirty="0" err="1">
                <a:latin typeface="Times New Roman" panose="02020603050405020304" pitchFamily="18" charset="0"/>
                <a:cs typeface="Times New Roman" panose="02020603050405020304" pitchFamily="18" charset="0"/>
              </a:rPr>
              <a:t>Calderon</a:t>
            </a:r>
            <a:r>
              <a:rPr lang="es-CO" sz="1600" dirty="0">
                <a:latin typeface="Times New Roman" panose="02020603050405020304" pitchFamily="18" charset="0"/>
                <a:cs typeface="Times New Roman" panose="02020603050405020304" pitchFamily="18" charset="0"/>
              </a:rPr>
              <a:t> </a:t>
            </a:r>
            <a:r>
              <a:rPr lang="es-CO" sz="1600" dirty="0" err="1">
                <a:latin typeface="Times New Roman" panose="02020603050405020304" pitchFamily="18" charset="0"/>
                <a:cs typeface="Times New Roman" panose="02020603050405020304" pitchFamily="18" charset="0"/>
              </a:rPr>
              <a:t>Avila</a:t>
            </a:r>
            <a:endParaRPr lang="es-CO" sz="1600" dirty="0">
              <a:latin typeface="Times New Roman" panose="02020603050405020304" pitchFamily="18" charset="0"/>
              <a:cs typeface="Times New Roman" panose="02020603050405020304" pitchFamily="18" charset="0"/>
            </a:endParaRPr>
          </a:p>
          <a:p>
            <a:pPr algn="just">
              <a:lnSpc>
                <a:spcPct val="150000"/>
              </a:lnSpc>
            </a:pPr>
            <a:r>
              <a:rPr lang="es-CO" sz="1600" dirty="0">
                <a:latin typeface="Times New Roman" panose="02020603050405020304" pitchFamily="18" charset="0"/>
                <a:cs typeface="Times New Roman" panose="02020603050405020304" pitchFamily="18" charset="0"/>
              </a:rPr>
              <a:t>-</a:t>
            </a:r>
            <a:r>
              <a:rPr lang="es-CO" sz="1600" dirty="0" err="1">
                <a:latin typeface="Times New Roman" panose="02020603050405020304" pitchFamily="18" charset="0"/>
                <a:cs typeface="Times New Roman" panose="02020603050405020304" pitchFamily="18" charset="0"/>
              </a:rPr>
              <a:t>Windy</a:t>
            </a:r>
            <a:r>
              <a:rPr lang="es-CO" sz="1600" dirty="0">
                <a:latin typeface="Times New Roman" panose="02020603050405020304" pitchFamily="18" charset="0"/>
                <a:cs typeface="Times New Roman" panose="02020603050405020304" pitchFamily="18" charset="0"/>
              </a:rPr>
              <a:t> Patricia Lozano </a:t>
            </a:r>
            <a:r>
              <a:rPr lang="es-CO" sz="1600" dirty="0" err="1">
                <a:latin typeface="Times New Roman" panose="02020603050405020304" pitchFamily="18" charset="0"/>
                <a:cs typeface="Times New Roman" panose="02020603050405020304" pitchFamily="18" charset="0"/>
              </a:rPr>
              <a:t>Wilchez</a:t>
            </a:r>
            <a:endParaRPr lang="es-CO"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43357"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43357" y="1833860"/>
            <a:ext cx="4052067"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Times New Roman" panose="02020603050405020304" pitchFamily="18" charset="0"/>
                <a:cs typeface="Times New Roman" panose="02020603050405020304" pitchFamily="18" charset="0"/>
              </a:rPr>
              <a:t>Objetivo</a:t>
            </a:r>
          </a:p>
          <a:p>
            <a:r>
              <a:rPr lang="es-CO" dirty="0">
                <a:solidFill>
                  <a:srgbClr val="38AA00"/>
                </a:solidFill>
                <a:latin typeface="Times New Roman" panose="02020603050405020304" pitchFamily="18" charset="0"/>
                <a:cs typeface="Times New Roman" panose="02020603050405020304" pitchFamily="18" charset="0"/>
              </a:rPr>
              <a:t>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963742" y="3509999"/>
            <a:ext cx="3854368" cy="923330"/>
          </a:xfrm>
          <a:prstGeom prst="rect">
            <a:avLst/>
          </a:prstGeom>
          <a:noFill/>
        </p:spPr>
        <p:txBody>
          <a:bodyPr wrap="square" lIns="91440" tIns="45720" rIns="91440" bIns="45720" rtlCol="0" anchor="t">
            <a:spAutoFit/>
          </a:bodyPr>
          <a:lstStyle/>
          <a:p>
            <a:r>
              <a:rPr lang="es-CO" dirty="0">
                <a:latin typeface="Times New Roman" panose="02020603050405020304" pitchFamily="18" charset="0"/>
                <a:ea typeface="+mn-lt"/>
                <a:cs typeface="Times New Roman" panose="02020603050405020304" pitchFamily="18" charset="0"/>
              </a:rPr>
              <a:t>Desarrollar un sistema de información que permita a la empresa DistriOchoa gestionar su inventario de alimentos.</a:t>
            </a:r>
            <a:endParaRPr lang="es-ES" sz="2000" dirty="0">
              <a:latin typeface="Times New Roman" panose="02020603050405020304" pitchFamily="18" charset="0"/>
              <a:cs typeface="Times New Roman" panose="02020603050405020304" pitchFamily="18" charset="0"/>
            </a:endParaRPr>
          </a:p>
        </p:txBody>
      </p:sp>
      <p:pic>
        <p:nvPicPr>
          <p:cNvPr id="8" name="Imagen 7">
            <a:extLst>
              <a:ext uri="{FF2B5EF4-FFF2-40B4-BE49-F238E27FC236}">
                <a16:creationId xmlns:a16="http://schemas.microsoft.com/office/drawing/2014/main" id="{E656F24F-EF5D-5182-8FCE-FADFE61DAAE7}"/>
              </a:ext>
            </a:extLst>
          </p:cNvPr>
          <p:cNvPicPr>
            <a:picLocks noChangeAspect="1"/>
          </p:cNvPicPr>
          <p:nvPr/>
        </p:nvPicPr>
        <p:blipFill>
          <a:blip r:embed="rId3"/>
          <a:stretch>
            <a:fillRect/>
          </a:stretch>
        </p:blipFill>
        <p:spPr>
          <a:xfrm>
            <a:off x="5272828" y="0"/>
            <a:ext cx="6919172" cy="685800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592477"/>
            <a:ext cx="1051560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Objetivos específicos</a:t>
            </a:r>
          </a:p>
        </p:txBody>
      </p:sp>
      <p:sp>
        <p:nvSpPr>
          <p:cNvPr id="4" name="CuadroTexto 3">
            <a:extLst>
              <a:ext uri="{FF2B5EF4-FFF2-40B4-BE49-F238E27FC236}">
                <a16:creationId xmlns:a16="http://schemas.microsoft.com/office/drawing/2014/main" id="{5EFC38FE-3BD6-60E6-F908-CEF8EE3763AE}"/>
              </a:ext>
            </a:extLst>
          </p:cNvPr>
          <p:cNvSpPr txBox="1"/>
          <p:nvPr/>
        </p:nvSpPr>
        <p:spPr>
          <a:xfrm>
            <a:off x="456236" y="1537969"/>
            <a:ext cx="10975548" cy="4653646"/>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s-MX" sz="2000" dirty="0">
                <a:latin typeface="Times New Roman" panose="02020603050405020304" pitchFamily="18" charset="0"/>
                <a:cs typeface="Times New Roman" panose="02020603050405020304" pitchFamily="18" charset="0"/>
              </a:rPr>
              <a:t>Proporcionar</a:t>
            </a:r>
            <a:r>
              <a:rPr lang="es-ES" sz="2000" dirty="0">
                <a:latin typeface="Times New Roman" panose="02020603050405020304" pitchFamily="18" charset="0"/>
                <a:cs typeface="Times New Roman" panose="02020603050405020304" pitchFamily="18" charset="0"/>
              </a:rPr>
              <a:t> inventario periódico de productos en proceso </a:t>
            </a:r>
            <a:r>
              <a:rPr lang="es-MX" sz="2000" dirty="0">
                <a:latin typeface="Times New Roman" panose="02020603050405020304" pitchFamily="18" charset="0"/>
                <a:cs typeface="Times New Roman" panose="02020603050405020304" pitchFamily="18" charset="0"/>
              </a:rPr>
              <a:t>que permita registrar, actualizar, eliminar productos, e incluya alertas de bajo stock.</a:t>
            </a:r>
          </a:p>
          <a:p>
            <a:pPr marL="342900" indent="-342900">
              <a:lnSpc>
                <a:spcPct val="150000"/>
              </a:lnSpc>
              <a:buFont typeface="Arial" panose="020B0604020202020204" pitchFamily="34" charset="0"/>
              <a:buChar char="•"/>
            </a:pPr>
            <a:r>
              <a:rPr lang="es-MX" sz="2000" dirty="0">
                <a:latin typeface="Times New Roman" panose="02020603050405020304" pitchFamily="18" charset="0"/>
                <a:ea typeface="+mn-lt"/>
                <a:cs typeface="Times New Roman" panose="02020603050405020304" pitchFamily="18" charset="0"/>
              </a:rPr>
              <a:t>Implementar una gestión de perfiles que facilite el registro, actualización, consulta y eliminación de datos de proveedores y empleados.</a:t>
            </a:r>
          </a:p>
          <a:p>
            <a:pPr marL="285750" indent="-285750">
              <a:lnSpc>
                <a:spcPct val="150000"/>
              </a:lnSpc>
              <a:buFont typeface="Arial" panose="020B0604020202020204" pitchFamily="34" charset="0"/>
              <a:buChar char="•"/>
            </a:pPr>
            <a:r>
              <a:rPr lang="es-MX" sz="2000" dirty="0">
                <a:latin typeface="Times New Roman" panose="02020603050405020304" pitchFamily="18" charset="0"/>
                <a:ea typeface="+mn-lt"/>
                <a:cs typeface="Times New Roman" panose="02020603050405020304" pitchFamily="18" charset="0"/>
              </a:rPr>
              <a:t>Facilitar la generación de reportes periódicos de confirmación de ventas, entradas de mercancía y devoluciones de la misma.</a:t>
            </a:r>
          </a:p>
          <a:p>
            <a:pPr marL="285750" indent="-285750">
              <a:lnSpc>
                <a:spcPct val="150000"/>
              </a:lnSpc>
              <a:buFont typeface="Arial" panose="020B0604020202020204" pitchFamily="34" charset="0"/>
              <a:buChar char="•"/>
            </a:pPr>
            <a:r>
              <a:rPr lang="es-MX" sz="2000" dirty="0">
                <a:latin typeface="Times New Roman" panose="02020603050405020304" pitchFamily="18" charset="0"/>
                <a:ea typeface="+mn-lt"/>
                <a:cs typeface="Times New Roman" panose="02020603050405020304" pitchFamily="18" charset="0"/>
              </a:rPr>
              <a:t>Implementar una gestión de proveedores que permita evaluar su rendimiento y facilitar el reabastecimiento.</a:t>
            </a:r>
          </a:p>
          <a:p>
            <a:pPr marL="285750" indent="-285750">
              <a:lnSpc>
                <a:spcPct val="150000"/>
              </a:lnSpc>
              <a:buFont typeface="Arial" panose="020B0604020202020204" pitchFamily="34" charset="0"/>
              <a:buChar char="•"/>
            </a:pPr>
            <a:r>
              <a:rPr lang="es-MX" sz="2000" dirty="0">
                <a:latin typeface="Times New Roman" panose="02020603050405020304" pitchFamily="18" charset="0"/>
                <a:ea typeface="+mn-lt"/>
                <a:cs typeface="Times New Roman" panose="02020603050405020304" pitchFamily="18" charset="0"/>
              </a:rPr>
              <a:t>Facilitar una gestión de devoluciones que incluya reportes detallados del proceso de devoluciones de productos.</a:t>
            </a:r>
            <a:endParaRPr lang="es-CO"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403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096E8A77-550F-825B-E6AA-7C887391D75E}"/>
              </a:ext>
            </a:extLst>
          </p:cNvPr>
          <p:cNvGrpSpPr/>
          <p:nvPr/>
        </p:nvGrpSpPr>
        <p:grpSpPr>
          <a:xfrm>
            <a:off x="179615" y="1110345"/>
            <a:ext cx="3554524" cy="2236240"/>
            <a:chOff x="538843" y="979714"/>
            <a:chExt cx="3265714" cy="2209801"/>
          </a:xfrm>
        </p:grpSpPr>
        <p:sp>
          <p:nvSpPr>
            <p:cNvPr id="3" name="Rectángulo 2">
              <a:extLst>
                <a:ext uri="{FF2B5EF4-FFF2-40B4-BE49-F238E27FC236}">
                  <a16:creationId xmlns:a16="http://schemas.microsoft.com/office/drawing/2014/main" id="{3C73032B-7050-7D37-5DF5-B0C457DDA3F2}"/>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2" name="Rectángulo 1">
              <a:extLst>
                <a:ext uri="{FF2B5EF4-FFF2-40B4-BE49-F238E27FC236}">
                  <a16:creationId xmlns:a16="http://schemas.microsoft.com/office/drawing/2014/main" id="{1FF7C87E-09D2-ACD4-FDDB-64AC95061915}"/>
                </a:ext>
              </a:extLst>
            </p:cNvPr>
            <p:cNvSpPr/>
            <p:nvPr/>
          </p:nvSpPr>
          <p:spPr>
            <a:xfrm>
              <a:off x="906235" y="979714"/>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latin typeface="Times New Roman" panose="02020603050405020304" pitchFamily="18" charset="0"/>
                  <a:cs typeface="Times New Roman" panose="02020603050405020304" pitchFamily="18" charset="0"/>
                </a:rPr>
                <a:t>GESTIÓN DE PRODUCTOS</a:t>
              </a:r>
              <a:endParaRPr lang="es-CO" sz="1600" b="1" dirty="0">
                <a:solidFill>
                  <a:schemeClr val="tx1"/>
                </a:solidFill>
                <a:latin typeface="Times New Roman" panose="02020603050405020304" pitchFamily="18" charset="0"/>
                <a:cs typeface="Times New Roman" panose="02020603050405020304" pitchFamily="18" charset="0"/>
              </a:endParaRPr>
            </a:p>
          </p:txBody>
        </p:sp>
      </p:grpSp>
      <p:sp>
        <p:nvSpPr>
          <p:cNvPr id="6" name="CuadroTexto 5">
            <a:extLst>
              <a:ext uri="{FF2B5EF4-FFF2-40B4-BE49-F238E27FC236}">
                <a16:creationId xmlns:a16="http://schemas.microsoft.com/office/drawing/2014/main" id="{837313A6-C921-C913-E59F-B6DE35955611}"/>
              </a:ext>
            </a:extLst>
          </p:cNvPr>
          <p:cNvSpPr txBox="1"/>
          <p:nvPr/>
        </p:nvSpPr>
        <p:spPr>
          <a:xfrm>
            <a:off x="217886" y="1720765"/>
            <a:ext cx="3554524" cy="1615827"/>
          </a:xfrm>
          <a:prstGeom prst="rect">
            <a:avLst/>
          </a:prstGeom>
          <a:noFill/>
        </p:spPr>
        <p:txBody>
          <a:bodyPr wrap="square" rtlCol="0">
            <a:spAutoFit/>
          </a:bodyPr>
          <a:lstStyle/>
          <a:p>
            <a:pPr marL="285750" indent="-285750">
              <a:buFont typeface="Arial" panose="020B0604020202020204" pitchFamily="34" charset="0"/>
              <a:buChar char="•"/>
            </a:pPr>
            <a:r>
              <a:rPr lang="es-MX" sz="1100" dirty="0">
                <a:latin typeface="Times New Roman" panose="02020603050405020304" pitchFamily="18" charset="0"/>
                <a:cs typeface="Times New Roman" panose="02020603050405020304" pitchFamily="18" charset="0"/>
              </a:rPr>
              <a:t>Registrar nuevos productos con detalles como nombre, categoría, precio y cantidad.</a:t>
            </a:r>
          </a:p>
          <a:p>
            <a:pPr marL="285750" indent="-285750">
              <a:buFont typeface="Arial" panose="020B0604020202020204" pitchFamily="34" charset="0"/>
              <a:buChar char="•"/>
            </a:pPr>
            <a:r>
              <a:rPr lang="es-MX" sz="1100" dirty="0">
                <a:latin typeface="Times New Roman" panose="02020603050405020304" pitchFamily="18" charset="0"/>
                <a:cs typeface="Times New Roman" panose="02020603050405020304" pitchFamily="18" charset="0"/>
              </a:rPr>
              <a:t>Actualizar la información de productos, incluyendo stock.</a:t>
            </a:r>
          </a:p>
          <a:p>
            <a:pPr marL="285750" indent="-285750">
              <a:buFont typeface="Arial" panose="020B0604020202020204" pitchFamily="34" charset="0"/>
              <a:buChar char="•"/>
            </a:pPr>
            <a:r>
              <a:rPr lang="es-MX" sz="1100" dirty="0">
                <a:latin typeface="Times New Roman" panose="02020603050405020304" pitchFamily="18" charset="0"/>
                <a:cs typeface="Times New Roman" panose="02020603050405020304" pitchFamily="18" charset="0"/>
              </a:rPr>
              <a:t> Eliminar productos del inventario.</a:t>
            </a:r>
          </a:p>
          <a:p>
            <a:pPr marL="285750" indent="-285750">
              <a:buFont typeface="Arial" panose="020B0604020202020204" pitchFamily="34" charset="0"/>
              <a:buChar char="•"/>
            </a:pPr>
            <a:r>
              <a:rPr lang="es-MX" sz="1100" dirty="0">
                <a:latin typeface="Times New Roman" panose="02020603050405020304" pitchFamily="18" charset="0"/>
                <a:cs typeface="Times New Roman" panose="02020603050405020304" pitchFamily="18" charset="0"/>
              </a:rPr>
              <a:t> Emitir alertas cuando el stock de un producto esté bajo.</a:t>
            </a:r>
          </a:p>
          <a:p>
            <a:pPr marL="285750" indent="-285750">
              <a:buFont typeface="Arial" panose="020B0604020202020204" pitchFamily="34" charset="0"/>
              <a:buChar char="•"/>
            </a:pPr>
            <a:r>
              <a:rPr lang="es-MX" sz="1100" dirty="0">
                <a:latin typeface="Times New Roman" panose="02020603050405020304" pitchFamily="18" charset="0"/>
                <a:cs typeface="Times New Roman" panose="02020603050405020304" pitchFamily="18" charset="0"/>
              </a:rPr>
              <a:t>Consultar el historial de entradas y salidas de productos.</a:t>
            </a:r>
            <a:endParaRPr lang="es-CO" sz="1100" dirty="0">
              <a:latin typeface="Times New Roman" panose="02020603050405020304" pitchFamily="18" charset="0"/>
              <a:cs typeface="Times New Roman" panose="02020603050405020304" pitchFamily="18" charset="0"/>
            </a:endParaRPr>
          </a:p>
        </p:txBody>
      </p:sp>
      <p:grpSp>
        <p:nvGrpSpPr>
          <p:cNvPr id="9" name="Grupo 8">
            <a:extLst>
              <a:ext uri="{FF2B5EF4-FFF2-40B4-BE49-F238E27FC236}">
                <a16:creationId xmlns:a16="http://schemas.microsoft.com/office/drawing/2014/main" id="{4A398F34-0761-3630-88FB-90A4C4225038}"/>
              </a:ext>
            </a:extLst>
          </p:cNvPr>
          <p:cNvGrpSpPr/>
          <p:nvPr/>
        </p:nvGrpSpPr>
        <p:grpSpPr>
          <a:xfrm>
            <a:off x="4250873" y="1122934"/>
            <a:ext cx="3554524" cy="2225956"/>
            <a:chOff x="538843" y="989876"/>
            <a:chExt cx="3265714" cy="2199639"/>
          </a:xfrm>
        </p:grpSpPr>
        <p:sp>
          <p:nvSpPr>
            <p:cNvPr id="10" name="Rectángulo 9">
              <a:extLst>
                <a:ext uri="{FF2B5EF4-FFF2-40B4-BE49-F238E27FC236}">
                  <a16:creationId xmlns:a16="http://schemas.microsoft.com/office/drawing/2014/main" id="{DFADE754-77C7-E6BB-9541-28FF6E4DBC7E}"/>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11" name="Rectángulo 10">
              <a:extLst>
                <a:ext uri="{FF2B5EF4-FFF2-40B4-BE49-F238E27FC236}">
                  <a16:creationId xmlns:a16="http://schemas.microsoft.com/office/drawing/2014/main" id="{ED9EDD23-B7B4-C9CD-C71A-81E0022F6E5A}"/>
                </a:ext>
              </a:extLst>
            </p:cNvPr>
            <p:cNvSpPr/>
            <p:nvPr/>
          </p:nvSpPr>
          <p:spPr>
            <a:xfrm>
              <a:off x="906235" y="989876"/>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latin typeface="Times New Roman" panose="02020603050405020304" pitchFamily="18" charset="0"/>
                  <a:cs typeface="Times New Roman" panose="02020603050405020304" pitchFamily="18" charset="0"/>
                </a:rPr>
                <a:t>GESTIÓN DE USUARIOS</a:t>
              </a:r>
              <a:endParaRPr lang="es-CO" sz="1600" b="1" dirty="0">
                <a:solidFill>
                  <a:schemeClr val="tx1"/>
                </a:solidFill>
                <a:latin typeface="Times New Roman" panose="02020603050405020304" pitchFamily="18" charset="0"/>
                <a:cs typeface="Times New Roman" panose="02020603050405020304" pitchFamily="18" charset="0"/>
              </a:endParaRPr>
            </a:p>
          </p:txBody>
        </p:sp>
      </p:grpSp>
      <p:sp>
        <p:nvSpPr>
          <p:cNvPr id="12" name="CuadroTexto 11">
            <a:extLst>
              <a:ext uri="{FF2B5EF4-FFF2-40B4-BE49-F238E27FC236}">
                <a16:creationId xmlns:a16="http://schemas.microsoft.com/office/drawing/2014/main" id="{DF311327-D176-BD7A-694A-FB3E39D54523}"/>
              </a:ext>
            </a:extLst>
          </p:cNvPr>
          <p:cNvSpPr txBox="1"/>
          <p:nvPr/>
        </p:nvSpPr>
        <p:spPr>
          <a:xfrm>
            <a:off x="4289144" y="1828206"/>
            <a:ext cx="3554524" cy="1015663"/>
          </a:xfrm>
          <a:prstGeom prst="rect">
            <a:avLst/>
          </a:prstGeom>
          <a:noFill/>
        </p:spPr>
        <p:txBody>
          <a:bodyPr wrap="square" rtlCol="0">
            <a:spAutoFit/>
          </a:bodyPr>
          <a:lstStyle/>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Registrar usuarios con datos como nombre, correo y rol.</a:t>
            </a:r>
          </a:p>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 Actualizar información de usuarios.</a:t>
            </a:r>
          </a:p>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 Eliminar usuarios.</a:t>
            </a:r>
          </a:p>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 Consultar perfiles de usuarios.</a:t>
            </a:r>
            <a:endParaRPr lang="es-CO" sz="1200" dirty="0">
              <a:latin typeface="Times New Roman" panose="02020603050405020304" pitchFamily="18" charset="0"/>
              <a:cs typeface="Times New Roman" panose="02020603050405020304" pitchFamily="18" charset="0"/>
            </a:endParaRPr>
          </a:p>
        </p:txBody>
      </p:sp>
      <p:grpSp>
        <p:nvGrpSpPr>
          <p:cNvPr id="15" name="Grupo 14">
            <a:extLst>
              <a:ext uri="{FF2B5EF4-FFF2-40B4-BE49-F238E27FC236}">
                <a16:creationId xmlns:a16="http://schemas.microsoft.com/office/drawing/2014/main" id="{29C00CDC-7529-48AD-698F-F6EA12C062F6}"/>
              </a:ext>
            </a:extLst>
          </p:cNvPr>
          <p:cNvGrpSpPr/>
          <p:nvPr/>
        </p:nvGrpSpPr>
        <p:grpSpPr>
          <a:xfrm>
            <a:off x="8283859" y="1099179"/>
            <a:ext cx="3554524" cy="2225956"/>
            <a:chOff x="538843" y="989876"/>
            <a:chExt cx="3265714" cy="2199639"/>
          </a:xfrm>
        </p:grpSpPr>
        <p:sp>
          <p:nvSpPr>
            <p:cNvPr id="16" name="Rectángulo 15">
              <a:extLst>
                <a:ext uri="{FF2B5EF4-FFF2-40B4-BE49-F238E27FC236}">
                  <a16:creationId xmlns:a16="http://schemas.microsoft.com/office/drawing/2014/main" id="{5C46C908-D083-BD8B-9D02-52594D6FED68}"/>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17" name="Rectángulo 16">
              <a:extLst>
                <a:ext uri="{FF2B5EF4-FFF2-40B4-BE49-F238E27FC236}">
                  <a16:creationId xmlns:a16="http://schemas.microsoft.com/office/drawing/2014/main" id="{1B291FEB-977A-7A03-1019-5628E8B10876}"/>
                </a:ext>
              </a:extLst>
            </p:cNvPr>
            <p:cNvSpPr/>
            <p:nvPr/>
          </p:nvSpPr>
          <p:spPr>
            <a:xfrm>
              <a:off x="906235" y="989876"/>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latin typeface="Times New Roman" panose="02020603050405020304" pitchFamily="18" charset="0"/>
                  <a:cs typeface="Times New Roman" panose="02020603050405020304" pitchFamily="18" charset="0"/>
                </a:rPr>
                <a:t>REPORTES</a:t>
              </a:r>
              <a:endParaRPr lang="es-CO" sz="1600" b="1" dirty="0">
                <a:solidFill>
                  <a:schemeClr val="tx1"/>
                </a:solidFill>
                <a:latin typeface="Times New Roman" panose="02020603050405020304" pitchFamily="18" charset="0"/>
                <a:cs typeface="Times New Roman" panose="02020603050405020304" pitchFamily="18" charset="0"/>
              </a:endParaRPr>
            </a:p>
          </p:txBody>
        </p:sp>
      </p:grpSp>
      <p:sp>
        <p:nvSpPr>
          <p:cNvPr id="18" name="CuadroTexto 17">
            <a:extLst>
              <a:ext uri="{FF2B5EF4-FFF2-40B4-BE49-F238E27FC236}">
                <a16:creationId xmlns:a16="http://schemas.microsoft.com/office/drawing/2014/main" id="{39F80D91-AA01-92C1-1B87-5F9DA0B923FD}"/>
              </a:ext>
            </a:extLst>
          </p:cNvPr>
          <p:cNvSpPr txBox="1"/>
          <p:nvPr/>
        </p:nvSpPr>
        <p:spPr>
          <a:xfrm>
            <a:off x="8283858" y="1828207"/>
            <a:ext cx="3554524" cy="1015663"/>
          </a:xfrm>
          <a:prstGeom prst="rect">
            <a:avLst/>
          </a:prstGeom>
          <a:noFill/>
        </p:spPr>
        <p:txBody>
          <a:bodyPr wrap="square" rtlCol="0">
            <a:spAutoFit/>
          </a:bodyPr>
          <a:lstStyle/>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Generar reportes de inventario, productos vendidos y próximos a agotarse.</a:t>
            </a:r>
          </a:p>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 Generar reportes de ventas diarias, semanales o mensuales.</a:t>
            </a:r>
          </a:p>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Visualizar informes de entradas de mercancías.</a:t>
            </a:r>
            <a:endParaRPr lang="es-CO" sz="1200" dirty="0">
              <a:latin typeface="Times New Roman" panose="02020603050405020304" pitchFamily="18" charset="0"/>
              <a:cs typeface="Times New Roman" panose="02020603050405020304" pitchFamily="18" charset="0"/>
            </a:endParaRPr>
          </a:p>
        </p:txBody>
      </p:sp>
      <p:grpSp>
        <p:nvGrpSpPr>
          <p:cNvPr id="21" name="Grupo 20">
            <a:extLst>
              <a:ext uri="{FF2B5EF4-FFF2-40B4-BE49-F238E27FC236}">
                <a16:creationId xmlns:a16="http://schemas.microsoft.com/office/drawing/2014/main" id="{B068ABCF-591A-8054-954D-A4AF8584AD8F}"/>
              </a:ext>
            </a:extLst>
          </p:cNvPr>
          <p:cNvGrpSpPr/>
          <p:nvPr/>
        </p:nvGrpSpPr>
        <p:grpSpPr>
          <a:xfrm>
            <a:off x="228432" y="3990067"/>
            <a:ext cx="3554524" cy="2236240"/>
            <a:chOff x="538843" y="979714"/>
            <a:chExt cx="3265714" cy="2209801"/>
          </a:xfrm>
        </p:grpSpPr>
        <p:sp>
          <p:nvSpPr>
            <p:cNvPr id="22" name="Rectángulo 21">
              <a:extLst>
                <a:ext uri="{FF2B5EF4-FFF2-40B4-BE49-F238E27FC236}">
                  <a16:creationId xmlns:a16="http://schemas.microsoft.com/office/drawing/2014/main" id="{62671108-D35D-FD7F-D04B-71286DDD4225}"/>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23" name="Rectángulo 22">
              <a:extLst>
                <a:ext uri="{FF2B5EF4-FFF2-40B4-BE49-F238E27FC236}">
                  <a16:creationId xmlns:a16="http://schemas.microsoft.com/office/drawing/2014/main" id="{819C51E1-C4E9-4356-D421-EDE0BDFD7088}"/>
                </a:ext>
              </a:extLst>
            </p:cNvPr>
            <p:cNvSpPr/>
            <p:nvPr/>
          </p:nvSpPr>
          <p:spPr>
            <a:xfrm>
              <a:off x="906235" y="979714"/>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latin typeface="Times New Roman" panose="02020603050405020304" pitchFamily="18" charset="0"/>
                  <a:cs typeface="Times New Roman" panose="02020603050405020304" pitchFamily="18" charset="0"/>
                </a:rPr>
                <a:t>GESTIÓN DE PROVEEDORES</a:t>
              </a:r>
              <a:endParaRPr lang="es-CO" sz="1600" b="1" dirty="0">
                <a:solidFill>
                  <a:schemeClr val="tx1"/>
                </a:solidFill>
                <a:latin typeface="Times New Roman" panose="02020603050405020304" pitchFamily="18" charset="0"/>
                <a:cs typeface="Times New Roman" panose="02020603050405020304" pitchFamily="18" charset="0"/>
              </a:endParaRPr>
            </a:p>
          </p:txBody>
        </p:sp>
      </p:grpSp>
      <p:sp>
        <p:nvSpPr>
          <p:cNvPr id="24" name="CuadroTexto 23">
            <a:extLst>
              <a:ext uri="{FF2B5EF4-FFF2-40B4-BE49-F238E27FC236}">
                <a16:creationId xmlns:a16="http://schemas.microsoft.com/office/drawing/2014/main" id="{DB754EBD-8BD7-6E7A-BB02-39437256E846}"/>
              </a:ext>
            </a:extLst>
          </p:cNvPr>
          <p:cNvSpPr txBox="1"/>
          <p:nvPr/>
        </p:nvSpPr>
        <p:spPr>
          <a:xfrm>
            <a:off x="0" y="4720579"/>
            <a:ext cx="3554524" cy="1015663"/>
          </a:xfrm>
          <a:prstGeom prst="rect">
            <a:avLst/>
          </a:prstGeom>
          <a:noFill/>
        </p:spPr>
        <p:txBody>
          <a:bodyPr wrap="square" rtlCol="0">
            <a:spAutoFit/>
          </a:bodyPr>
          <a:lstStyle/>
          <a:p>
            <a:pPr marL="628650" lvl="1" indent="-1714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Registrar y gestionar datos de proveedores.</a:t>
            </a:r>
          </a:p>
          <a:p>
            <a:pPr marL="628650" lvl="1" indent="-1714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 Generar reportes de rendimiento de proveedores. </a:t>
            </a:r>
          </a:p>
          <a:p>
            <a:pPr marL="628650" lvl="1" indent="-1714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Gestionar órdenes de compra y seguimiento de estado.</a:t>
            </a:r>
            <a:endParaRPr lang="es-CO" sz="1200" dirty="0">
              <a:latin typeface="Times New Roman" panose="02020603050405020304" pitchFamily="18" charset="0"/>
              <a:cs typeface="Times New Roman" panose="02020603050405020304" pitchFamily="18" charset="0"/>
            </a:endParaRPr>
          </a:p>
        </p:txBody>
      </p:sp>
      <p:grpSp>
        <p:nvGrpSpPr>
          <p:cNvPr id="25" name="Grupo 24">
            <a:extLst>
              <a:ext uri="{FF2B5EF4-FFF2-40B4-BE49-F238E27FC236}">
                <a16:creationId xmlns:a16="http://schemas.microsoft.com/office/drawing/2014/main" id="{72E9F855-F2AB-3B6B-56D0-DECE772F2619}"/>
              </a:ext>
            </a:extLst>
          </p:cNvPr>
          <p:cNvGrpSpPr/>
          <p:nvPr/>
        </p:nvGrpSpPr>
        <p:grpSpPr>
          <a:xfrm>
            <a:off x="4299690" y="4002656"/>
            <a:ext cx="3554524" cy="2225956"/>
            <a:chOff x="538843" y="989876"/>
            <a:chExt cx="3265714" cy="2199639"/>
          </a:xfrm>
        </p:grpSpPr>
        <p:sp>
          <p:nvSpPr>
            <p:cNvPr id="26" name="Rectángulo 25">
              <a:extLst>
                <a:ext uri="{FF2B5EF4-FFF2-40B4-BE49-F238E27FC236}">
                  <a16:creationId xmlns:a16="http://schemas.microsoft.com/office/drawing/2014/main" id="{B5591214-579E-3CBA-2EF1-7EB869A2ADF2}"/>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27" name="Rectángulo 26">
              <a:extLst>
                <a:ext uri="{FF2B5EF4-FFF2-40B4-BE49-F238E27FC236}">
                  <a16:creationId xmlns:a16="http://schemas.microsoft.com/office/drawing/2014/main" id="{672C5F50-9EBD-D50A-31B3-B7681273E81B}"/>
                </a:ext>
              </a:extLst>
            </p:cNvPr>
            <p:cNvSpPr/>
            <p:nvPr/>
          </p:nvSpPr>
          <p:spPr>
            <a:xfrm>
              <a:off x="906235" y="989876"/>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latin typeface="Times New Roman" panose="02020603050405020304" pitchFamily="18" charset="0"/>
                  <a:cs typeface="Times New Roman" panose="02020603050405020304" pitchFamily="18" charset="0"/>
                </a:rPr>
                <a:t>DEVOLUCIONES</a:t>
              </a:r>
              <a:endParaRPr lang="es-CO" sz="1600" b="1" dirty="0">
                <a:solidFill>
                  <a:schemeClr val="tx1"/>
                </a:solidFill>
                <a:latin typeface="Times New Roman" panose="02020603050405020304" pitchFamily="18" charset="0"/>
                <a:cs typeface="Times New Roman" panose="02020603050405020304" pitchFamily="18" charset="0"/>
              </a:endParaRPr>
            </a:p>
          </p:txBody>
        </p:sp>
      </p:grpSp>
      <p:sp>
        <p:nvSpPr>
          <p:cNvPr id="28" name="CuadroTexto 27">
            <a:extLst>
              <a:ext uri="{FF2B5EF4-FFF2-40B4-BE49-F238E27FC236}">
                <a16:creationId xmlns:a16="http://schemas.microsoft.com/office/drawing/2014/main" id="{7C44B5B6-B30A-DA4A-8AEC-004BE6232F8C}"/>
              </a:ext>
            </a:extLst>
          </p:cNvPr>
          <p:cNvSpPr txBox="1"/>
          <p:nvPr/>
        </p:nvSpPr>
        <p:spPr>
          <a:xfrm>
            <a:off x="4338979" y="4738220"/>
            <a:ext cx="3554524" cy="1015663"/>
          </a:xfrm>
          <a:prstGeom prst="rect">
            <a:avLst/>
          </a:prstGeom>
          <a:noFill/>
        </p:spPr>
        <p:txBody>
          <a:bodyPr wrap="square" rtlCol="0">
            <a:spAutoFit/>
          </a:bodyPr>
          <a:lstStyle/>
          <a:p>
            <a:pPr marL="171450" indent="-1714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Registrar devoluciones indicando motivo y cantidad.</a:t>
            </a:r>
          </a:p>
          <a:p>
            <a:pPr marL="171450" indent="-1714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Gestionar devoluciones por empleados. </a:t>
            </a:r>
          </a:p>
          <a:p>
            <a:pPr marL="171450" indent="-1714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Generar reportes de devoluciones por producto y cliente.</a:t>
            </a:r>
            <a:endParaRPr lang="es-CO" sz="1200" dirty="0">
              <a:latin typeface="Times New Roman" panose="02020603050405020304" pitchFamily="18" charset="0"/>
              <a:cs typeface="Times New Roman" panose="02020603050405020304" pitchFamily="18" charset="0"/>
            </a:endParaRPr>
          </a:p>
        </p:txBody>
      </p:sp>
      <p:grpSp>
        <p:nvGrpSpPr>
          <p:cNvPr id="29" name="Grupo 28">
            <a:extLst>
              <a:ext uri="{FF2B5EF4-FFF2-40B4-BE49-F238E27FC236}">
                <a16:creationId xmlns:a16="http://schemas.microsoft.com/office/drawing/2014/main" id="{535CE622-D4C8-0867-43A2-60272AC153AB}"/>
              </a:ext>
            </a:extLst>
          </p:cNvPr>
          <p:cNvGrpSpPr/>
          <p:nvPr/>
        </p:nvGrpSpPr>
        <p:grpSpPr>
          <a:xfrm>
            <a:off x="8332676" y="3978901"/>
            <a:ext cx="3554524" cy="2225956"/>
            <a:chOff x="538843" y="989876"/>
            <a:chExt cx="3265714" cy="2199639"/>
          </a:xfrm>
        </p:grpSpPr>
        <p:sp>
          <p:nvSpPr>
            <p:cNvPr id="30" name="Rectángulo 29">
              <a:extLst>
                <a:ext uri="{FF2B5EF4-FFF2-40B4-BE49-F238E27FC236}">
                  <a16:creationId xmlns:a16="http://schemas.microsoft.com/office/drawing/2014/main" id="{41DD7D45-AC3B-6796-07C6-451805EB2570}"/>
                </a:ext>
              </a:extLst>
            </p:cNvPr>
            <p:cNvSpPr/>
            <p:nvPr/>
          </p:nvSpPr>
          <p:spPr>
            <a:xfrm>
              <a:off x="538843" y="1273629"/>
              <a:ext cx="3265714" cy="1915886"/>
            </a:xfrm>
            <a:prstGeom prst="rect">
              <a:avLst/>
            </a:prstGeom>
            <a:solidFill>
              <a:srgbClr val="92D050"/>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Times New Roman" panose="02020603050405020304" pitchFamily="18" charset="0"/>
                <a:cs typeface="Times New Roman" panose="02020603050405020304" pitchFamily="18" charset="0"/>
              </a:endParaRPr>
            </a:p>
          </p:txBody>
        </p:sp>
        <p:sp>
          <p:nvSpPr>
            <p:cNvPr id="31" name="Rectángulo 30">
              <a:extLst>
                <a:ext uri="{FF2B5EF4-FFF2-40B4-BE49-F238E27FC236}">
                  <a16:creationId xmlns:a16="http://schemas.microsoft.com/office/drawing/2014/main" id="{A11128CF-50A4-28FE-668D-DEB911271B13}"/>
                </a:ext>
              </a:extLst>
            </p:cNvPr>
            <p:cNvSpPr/>
            <p:nvPr/>
          </p:nvSpPr>
          <p:spPr>
            <a:xfrm>
              <a:off x="906235" y="989876"/>
              <a:ext cx="2530929" cy="587829"/>
            </a:xfrm>
            <a:prstGeom prst="rect">
              <a:avLst/>
            </a:prstGeom>
            <a:solidFill>
              <a:schemeClr val="accent6">
                <a:lumMod val="40000"/>
                <a:lumOff val="60000"/>
              </a:schemeClr>
            </a:solidFill>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latin typeface="Times New Roman" panose="02020603050405020304" pitchFamily="18" charset="0"/>
                  <a:cs typeface="Times New Roman" panose="02020603050405020304" pitchFamily="18" charset="0"/>
                </a:rPr>
                <a:t>ALERTAS Y NOTIFICACIONES</a:t>
              </a:r>
              <a:endParaRPr lang="es-CO" sz="1600" b="1" dirty="0">
                <a:solidFill>
                  <a:schemeClr val="tx1"/>
                </a:solidFill>
                <a:latin typeface="Times New Roman" panose="02020603050405020304" pitchFamily="18" charset="0"/>
                <a:cs typeface="Times New Roman" panose="02020603050405020304" pitchFamily="18" charset="0"/>
              </a:endParaRPr>
            </a:p>
          </p:txBody>
        </p:sp>
      </p:grpSp>
      <p:sp>
        <p:nvSpPr>
          <p:cNvPr id="32" name="CuadroTexto 31">
            <a:extLst>
              <a:ext uri="{FF2B5EF4-FFF2-40B4-BE49-F238E27FC236}">
                <a16:creationId xmlns:a16="http://schemas.microsoft.com/office/drawing/2014/main" id="{8F98F850-2A74-D89A-978C-F5F4D652F68D}"/>
              </a:ext>
            </a:extLst>
          </p:cNvPr>
          <p:cNvSpPr txBox="1"/>
          <p:nvPr/>
        </p:nvSpPr>
        <p:spPr>
          <a:xfrm>
            <a:off x="8370948" y="4718371"/>
            <a:ext cx="3554524" cy="646331"/>
          </a:xfrm>
          <a:prstGeom prst="rect">
            <a:avLst/>
          </a:prstGeom>
          <a:noFill/>
        </p:spPr>
        <p:txBody>
          <a:bodyPr wrap="square" rtlCol="0">
            <a:spAutoFit/>
          </a:bodyPr>
          <a:lstStyle/>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Enviar notificaciones automáticas por bajo stock.</a:t>
            </a:r>
          </a:p>
          <a:p>
            <a:pPr marL="285750" indent="-285750">
              <a:buFont typeface="Arial" panose="020B0604020202020204" pitchFamily="34" charset="0"/>
              <a:buChar char="•"/>
            </a:pPr>
            <a:r>
              <a:rPr lang="es-MX" sz="1200" dirty="0">
                <a:latin typeface="Times New Roman" panose="02020603050405020304" pitchFamily="18" charset="0"/>
                <a:cs typeface="Times New Roman" panose="02020603050405020304" pitchFamily="18" charset="0"/>
              </a:rPr>
              <a:t>Enviar alertas por exceso de stock o productos próximos a caducar.</a:t>
            </a:r>
            <a:endParaRPr lang="es-CO" sz="1200" dirty="0">
              <a:latin typeface="Times New Roman" panose="02020603050405020304" pitchFamily="18" charset="0"/>
              <a:cs typeface="Times New Roman" panose="02020603050405020304" pitchFamily="18" charset="0"/>
            </a:endParaRPr>
          </a:p>
        </p:txBody>
      </p:sp>
      <p:sp>
        <p:nvSpPr>
          <p:cNvPr id="35" name="Título 1">
            <a:extLst>
              <a:ext uri="{FF2B5EF4-FFF2-40B4-BE49-F238E27FC236}">
                <a16:creationId xmlns:a16="http://schemas.microsoft.com/office/drawing/2014/main" id="{BFC6E426-C3D8-0846-E603-CE84450B502C}"/>
              </a:ext>
            </a:extLst>
          </p:cNvPr>
          <p:cNvSpPr txBox="1">
            <a:spLocks/>
          </p:cNvSpPr>
          <p:nvPr/>
        </p:nvSpPr>
        <p:spPr>
          <a:xfrm>
            <a:off x="379234" y="246469"/>
            <a:ext cx="1051560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Requisitos Funcionales</a:t>
            </a:r>
          </a:p>
        </p:txBody>
      </p:sp>
    </p:spTree>
    <p:extLst>
      <p:ext uri="{BB962C8B-B14F-4D97-AF65-F5344CB8AC3E}">
        <p14:creationId xmlns:p14="http://schemas.microsoft.com/office/powerpoint/2010/main" val="5220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219516" y="347251"/>
            <a:ext cx="8038960" cy="923330"/>
          </a:xfrm>
          <a:prstGeom prst="rect">
            <a:avLst/>
          </a:prstGeom>
          <a:noFill/>
        </p:spPr>
        <p:txBody>
          <a:bodyPr wrap="square" lIns="91440" tIns="45720" rIns="91440" bIns="45720" rtlCol="0" anchor="t">
            <a:spAutoFit/>
          </a:bodyPr>
          <a:lstStyle/>
          <a:p>
            <a:pPr algn="ctr"/>
            <a:r>
              <a:rPr lang="es-CO" sz="5400" dirty="0">
                <a:solidFill>
                  <a:schemeClr val="accent6">
                    <a:lumMod val="75000"/>
                  </a:schemeClr>
                </a:solidFill>
                <a:latin typeface="Times New Roman" panose="02020603050405020304" pitchFamily="18" charset="0"/>
                <a:cs typeface="Times New Roman" panose="02020603050405020304" pitchFamily="18" charset="0"/>
              </a:rPr>
              <a:t>Planteamiento del problema</a:t>
            </a:r>
          </a:p>
        </p:txBody>
      </p:sp>
      <p:sp>
        <p:nvSpPr>
          <p:cNvPr id="7" name="CuadroTexto 6">
            <a:extLst>
              <a:ext uri="{FF2B5EF4-FFF2-40B4-BE49-F238E27FC236}">
                <a16:creationId xmlns:a16="http://schemas.microsoft.com/office/drawing/2014/main" id="{9896E8B4-453C-7E26-D038-59933D4B744F}"/>
              </a:ext>
            </a:extLst>
          </p:cNvPr>
          <p:cNvSpPr txBox="1"/>
          <p:nvPr/>
        </p:nvSpPr>
        <p:spPr>
          <a:xfrm>
            <a:off x="393032" y="1586263"/>
            <a:ext cx="10907027" cy="1754326"/>
          </a:xfrm>
          <a:prstGeom prst="rect">
            <a:avLst/>
          </a:prstGeom>
          <a:noFill/>
        </p:spPr>
        <p:txBody>
          <a:bodyPr wrap="square" lIns="91440" tIns="45720" rIns="91440" bIns="45720" rtlCol="0" anchor="t">
            <a:spAutoFit/>
          </a:bodyPr>
          <a:lstStyle/>
          <a:p>
            <a:pPr algn="just"/>
            <a:r>
              <a:rPr lang="es-CO" dirty="0">
                <a:latin typeface="Times New Roman" panose="02020603050405020304" pitchFamily="18" charset="0"/>
                <a:ea typeface="+mn-lt"/>
                <a:cs typeface="Times New Roman" panose="02020603050405020304" pitchFamily="18" charset="0"/>
              </a:rPr>
              <a:t>DistriOchoa carece de un sistema adecuado para registrar las frutas y verduras que ingresan a la empresa, lo que lleva a que los empleados gestionen la información de manera manual o verbal. </a:t>
            </a:r>
            <a:r>
              <a:rPr lang="es-MX" dirty="0">
                <a:latin typeface="Times New Roman" panose="02020603050405020304" pitchFamily="18" charset="0"/>
                <a:cs typeface="Times New Roman" panose="02020603050405020304" pitchFamily="18" charset="0"/>
              </a:rPr>
              <a:t>Esta deficiencia provoca que los empleados gestionen la información de manera manual o verbal, lo que a su vez genera errores en el control de mercancía. La falta de visibilidad sobre los niveles de stock dificulta la toma de decisiones relacionadas con el reabastecimiento, aumentando así el riesgo de desabastecimiento o exceso de productos. Esta situación refleja una necesidad crítica de un sistema más eficiente que permita un manejo organizado y preciso del inventario.</a:t>
            </a:r>
            <a:endParaRPr lang="es-ES" dirty="0">
              <a:latin typeface="Times New Roman" panose="02020603050405020304" pitchFamily="18" charset="0"/>
              <a:ea typeface="+mn-lt"/>
              <a:cs typeface="Times New Roman" panose="02020603050405020304" pitchFamily="18" charset="0"/>
            </a:endParaRPr>
          </a:p>
        </p:txBody>
      </p:sp>
      <p:sp>
        <p:nvSpPr>
          <p:cNvPr id="4" name="CuadroTexto 3">
            <a:extLst>
              <a:ext uri="{FF2B5EF4-FFF2-40B4-BE49-F238E27FC236}">
                <a16:creationId xmlns:a16="http://schemas.microsoft.com/office/drawing/2014/main" id="{A2D19EE0-85E7-354B-BA60-A314DACB26D7}"/>
              </a:ext>
            </a:extLst>
          </p:cNvPr>
          <p:cNvSpPr txBox="1"/>
          <p:nvPr/>
        </p:nvSpPr>
        <p:spPr>
          <a:xfrm>
            <a:off x="-4301822" y="3680851"/>
            <a:ext cx="12707208" cy="584775"/>
          </a:xfrm>
          <a:prstGeom prst="rect">
            <a:avLst/>
          </a:prstGeom>
          <a:noFill/>
        </p:spPr>
        <p:txBody>
          <a:bodyPr wrap="square" lIns="91440" tIns="45720" rIns="91440" bIns="45720" rtlCol="0" anchor="t">
            <a:spAutoFit/>
          </a:bodyPr>
          <a:lstStyle/>
          <a:p>
            <a:pPr algn="ctr"/>
            <a:r>
              <a:rPr lang="es-CO" sz="3200" dirty="0">
                <a:solidFill>
                  <a:schemeClr val="accent6">
                    <a:lumMod val="75000"/>
                  </a:schemeClr>
                </a:solidFill>
                <a:latin typeface="Times New Roman" panose="02020603050405020304" pitchFamily="18" charset="0"/>
                <a:cs typeface="Times New Roman" panose="02020603050405020304" pitchFamily="18" charset="0"/>
              </a:rPr>
              <a:t>Pregunta problema</a:t>
            </a:r>
          </a:p>
        </p:txBody>
      </p:sp>
      <p:sp>
        <p:nvSpPr>
          <p:cNvPr id="5" name="CuadroTexto 4">
            <a:extLst>
              <a:ext uri="{FF2B5EF4-FFF2-40B4-BE49-F238E27FC236}">
                <a16:creationId xmlns:a16="http://schemas.microsoft.com/office/drawing/2014/main" id="{48E07B21-7D2D-9AD3-B6DC-5AD1BCBD816D}"/>
              </a:ext>
            </a:extLst>
          </p:cNvPr>
          <p:cNvSpPr txBox="1"/>
          <p:nvPr/>
        </p:nvSpPr>
        <p:spPr>
          <a:xfrm>
            <a:off x="393032" y="4265626"/>
            <a:ext cx="10477211" cy="923330"/>
          </a:xfrm>
          <a:prstGeom prst="rect">
            <a:avLst/>
          </a:prstGeom>
          <a:noFill/>
        </p:spPr>
        <p:txBody>
          <a:bodyPr wrap="square" lIns="91440" tIns="45720" rIns="91440" bIns="45720" rtlCol="0" anchor="t">
            <a:spAutoFit/>
          </a:bodyPr>
          <a:lstStyle/>
          <a:p>
            <a:pPr algn="just"/>
            <a:r>
              <a:rPr lang="es-MX" dirty="0">
                <a:latin typeface="Times New Roman" panose="02020603050405020304" pitchFamily="18" charset="0"/>
                <a:ea typeface="+mn-lt"/>
                <a:cs typeface="Times New Roman" panose="02020603050405020304" pitchFamily="18" charset="0"/>
              </a:rPr>
              <a:t> ¿Qué características y funcionalidades debe tener un sistema de información especializado en gestión de inventario para que la empresa DistriOchoa pueda mejorar el control de sus productos, minimizar errores en el manejo manual y optimizar la planificación de compras y reabastecimiento?</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898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389956" y="563257"/>
            <a:ext cx="10515600"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Alcance del Proyecto</a:t>
            </a:r>
          </a:p>
        </p:txBody>
      </p:sp>
      <p:sp>
        <p:nvSpPr>
          <p:cNvPr id="8" name="CuadroTexto 7">
            <a:extLst>
              <a:ext uri="{FF2B5EF4-FFF2-40B4-BE49-F238E27FC236}">
                <a16:creationId xmlns:a16="http://schemas.microsoft.com/office/drawing/2014/main" id="{0FCC839B-E43B-A84C-8833-2C0279864CEB}"/>
              </a:ext>
            </a:extLst>
          </p:cNvPr>
          <p:cNvSpPr txBox="1"/>
          <p:nvPr/>
        </p:nvSpPr>
        <p:spPr>
          <a:xfrm>
            <a:off x="389956" y="1720840"/>
            <a:ext cx="11257709" cy="3416320"/>
          </a:xfrm>
          <a:prstGeom prst="rect">
            <a:avLst/>
          </a:prstGeom>
          <a:noFill/>
        </p:spPr>
        <p:txBody>
          <a:bodyPr wrap="square" lIns="91440" tIns="45720" rIns="91440" bIns="45720" rtlCol="0" anchor="t">
            <a:spAutoFit/>
          </a:bodyPr>
          <a:lstStyle/>
          <a:p>
            <a:pPr algn="just"/>
            <a:r>
              <a:rPr lang="es-MX" sz="2400" dirty="0">
                <a:latin typeface="Times New Roman" panose="02020603050405020304" pitchFamily="18" charset="0"/>
                <a:cs typeface="Times New Roman" panose="02020603050405020304" pitchFamily="18" charset="0"/>
              </a:rPr>
              <a:t>El sistema de gestión de inventario apoyará las áreas de logística y operaciones de DistriOchoa, centrándose en el registro, control y seguimiento sus alimentos. Sin embargo, no incluirá procesos de gestión de ventas ni atención al cliente, aunque se prevé la posibilidad de integración con sistemas de compras en el futuro. Las funcionalidades principales que se implementarán con el software incluyen el registro de productos, que permitirá agregar, actualizar y eliminar artículos en el inventario; el control de stock, que ofrecerá monitoreo continuo de niveles de inventario con alertas para productos en bajo stock; y la generación de reportes, que facilitará la creación de informes sobre movimientos de la entrada de mercancías. </a:t>
            </a:r>
            <a:endParaRPr lang="es-CO" sz="2400"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1032644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a:ln>
            <a:noFill/>
          </a:ln>
          <a:scene3d>
            <a:camera prst="orthographicFront"/>
            <a:lightRig rig="threePt" dir="t"/>
          </a:scene3d>
          <a:sp3d>
            <a:bevelT/>
          </a:sp3d>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accent6">
                    <a:lumMod val="75000"/>
                  </a:schemeClr>
                </a:solidFill>
                <a:latin typeface="Times New Roman" panose="02020603050405020304" pitchFamily="18" charset="0"/>
                <a:cs typeface="Times New Roman" panose="02020603050405020304" pitchFamily="18" charset="0"/>
              </a:rPr>
              <a:t>Justificación</a:t>
            </a:r>
          </a:p>
        </p:txBody>
      </p:sp>
      <p:sp>
        <p:nvSpPr>
          <p:cNvPr id="8" name="CuadroTexto 7">
            <a:extLst>
              <a:ext uri="{FF2B5EF4-FFF2-40B4-BE49-F238E27FC236}">
                <a16:creationId xmlns:a16="http://schemas.microsoft.com/office/drawing/2014/main" id="{0FCC839B-E43B-A84C-8833-2C0279864CEB}"/>
              </a:ext>
            </a:extLst>
          </p:cNvPr>
          <p:cNvSpPr txBox="1"/>
          <p:nvPr/>
        </p:nvSpPr>
        <p:spPr>
          <a:xfrm>
            <a:off x="456236" y="1244957"/>
            <a:ext cx="10391436" cy="3785652"/>
          </a:xfrm>
          <a:prstGeom prst="rect">
            <a:avLst/>
          </a:prstGeom>
          <a:noFill/>
        </p:spPr>
        <p:txBody>
          <a:bodyPr wrap="square" lIns="91440" tIns="45720" rIns="91440" bIns="45720" rtlCol="0" anchor="t">
            <a:spAutoFit/>
          </a:bodyPr>
          <a:lstStyle/>
          <a:p>
            <a:pPr algn="just"/>
            <a:r>
              <a:rPr lang="es-MX" sz="2400" dirty="0">
                <a:latin typeface="Times New Roman" panose="02020603050405020304" pitchFamily="18" charset="0"/>
                <a:cs typeface="Times New Roman" panose="02020603050405020304" pitchFamily="18" charset="0"/>
              </a:rPr>
              <a:t>Este sistema de información es de gran utilidad para DistriOchoa, ya que proporcionará herramientas que beneficiarán empleados, propietarios y facilitará la información interna con proveedores. Este software automatizará el registro y seguimiento de productos, reduciendo errores y mejorando el control de inventario, mientras que las alertas de bajo stock permitirán un reabastecimiento ágil. Además, abordará la falta de visibilidad en los niveles de stock, facilitando decisiones informadas y minimizando riesgos de desabastecimiento o exceso de productos. La ausencia de un sistema adecuado afecta la eficiencia y la satisfacción del cliente, por lo que un software moderno es clave para optimizar la planificación de compras y mantener la competitividad. </a:t>
            </a:r>
            <a:endParaRPr lang="es-CO" sz="2800"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315127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3921</TotalTime>
  <Words>745</Words>
  <Application>Microsoft Office PowerPoint</Application>
  <PresentationFormat>Panorámica</PresentationFormat>
  <Paragraphs>53</Paragraphs>
  <Slides>8</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Calibri</vt:lpstr>
      <vt:lpstr>Calibri Light</vt:lpstr>
      <vt:lpstr>Times New Roman</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Sebastian Calderon</cp:lastModifiedBy>
  <cp:revision>273</cp:revision>
  <dcterms:created xsi:type="dcterms:W3CDTF">2020-10-01T23:51:28Z</dcterms:created>
  <dcterms:modified xsi:type="dcterms:W3CDTF">2024-10-23T02:30:05Z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